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73" r:id="rId4"/>
    <p:sldId id="260" r:id="rId5"/>
    <p:sldId id="274" r:id="rId6"/>
    <p:sldId id="259" r:id="rId7"/>
    <p:sldId id="261" r:id="rId8"/>
    <p:sldId id="275" r:id="rId9"/>
    <p:sldId id="263" r:id="rId10"/>
    <p:sldId id="264" r:id="rId11"/>
    <p:sldId id="265" r:id="rId12"/>
    <p:sldId id="266" r:id="rId13"/>
    <p:sldId id="267" r:id="rId14"/>
    <p:sldId id="305" r:id="rId15"/>
    <p:sldId id="269" r:id="rId16"/>
    <p:sldId id="270" r:id="rId17"/>
    <p:sldId id="276" r:id="rId18"/>
    <p:sldId id="277" r:id="rId19"/>
    <p:sldId id="272" r:id="rId20"/>
    <p:sldId id="279" r:id="rId21"/>
    <p:sldId id="278" r:id="rId22"/>
    <p:sldId id="280" r:id="rId23"/>
    <p:sldId id="281" r:id="rId24"/>
    <p:sldId id="282" r:id="rId25"/>
    <p:sldId id="306" r:id="rId26"/>
    <p:sldId id="307" r:id="rId27"/>
    <p:sldId id="308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 snapToObjects="1">
      <p:cViewPr>
        <p:scale>
          <a:sx n="70" d="100"/>
          <a:sy n="70" d="100"/>
        </p:scale>
        <p:origin x="-7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Incidents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Incidents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5421622297212909"/>
                  <c:y val="-4.9851313688881724E-2"/>
                </c:manualLayout>
              </c:layout>
              <c:showVal val="1"/>
            </c:dLbl>
            <c:dLbl>
              <c:idx val="1"/>
              <c:layout>
                <c:manualLayout>
                  <c:x val="8.9128233970753742E-2"/>
                  <c:y val="-3.2537408339421543E-2"/>
                </c:manualLayout>
              </c:layout>
              <c:showVal val="1"/>
            </c:dLbl>
            <c:dLbl>
              <c:idx val="2"/>
              <c:layout>
                <c:manualLayout>
                  <c:x val="3.4332770903637046E-2"/>
                  <c:y val="-0.218000378818627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2400" dirty="0"/>
                      <a:t>79,157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Structure Fires</c:v>
                </c:pt>
                <c:pt idx="1">
                  <c:v>Other Fires</c:v>
                </c:pt>
                <c:pt idx="2">
                  <c:v>Other Incidents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488</c:v>
                </c:pt>
                <c:pt idx="1">
                  <c:v>1633</c:v>
                </c:pt>
                <c:pt idx="2">
                  <c:v>79157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6641880023610338"/>
          <c:y val="0"/>
        </c:manualLayout>
      </c:layout>
      <c:txPr>
        <a:bodyPr/>
        <a:lstStyle/>
        <a:p>
          <a:pPr>
            <a:defRPr>
              <a:solidFill>
                <a:schemeClr val="accent6">
                  <a:lumMod val="20000"/>
                  <a:lumOff val="80000"/>
                </a:schemeClr>
              </a:solidFill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Unfunded Liability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$1,500,000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1.8212255365903901E-2"/>
                  <c:y val="2.120260592167065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Sheet1!$A$2:$A$9</c:f>
              <c:strCache>
                <c:ptCount val="8"/>
                <c:pt idx="0">
                  <c:v>DeLand</c:v>
                </c:pt>
                <c:pt idx="1">
                  <c:v>Edgewater</c:v>
                </c:pt>
                <c:pt idx="2">
                  <c:v>Holly Hill</c:v>
                </c:pt>
                <c:pt idx="3">
                  <c:v>Deltona</c:v>
                </c:pt>
                <c:pt idx="4">
                  <c:v>Ormond Beach</c:v>
                </c:pt>
                <c:pt idx="5">
                  <c:v>New Smyrna</c:v>
                </c:pt>
                <c:pt idx="6">
                  <c:v>Port Orange</c:v>
                </c:pt>
                <c:pt idx="7">
                  <c:v>Daytona Beach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72262</c:v>
                </c:pt>
                <c:pt idx="1">
                  <c:v>675283</c:v>
                </c:pt>
                <c:pt idx="2">
                  <c:v>1437122</c:v>
                </c:pt>
                <c:pt idx="3">
                  <c:v>3763710.0000000005</c:v>
                </c:pt>
                <c:pt idx="4">
                  <c:v>7458000</c:v>
                </c:pt>
                <c:pt idx="5">
                  <c:v>7772941</c:v>
                </c:pt>
                <c:pt idx="6">
                  <c:v>17846823.000000004</c:v>
                </c:pt>
                <c:pt idx="7">
                  <c:v>20196623.999999993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4635630035615796"/>
          <c:y val="0.20574008131303628"/>
          <c:w val="0.25364369964384231"/>
          <c:h val="0.6848287199782016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As a percentage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payroll 1989-2007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c:rich>
      </c:tx>
      <c:layout>
        <c:manualLayout>
          <c:xMode val="edge"/>
          <c:yMode val="edge"/>
          <c:x val="0.14050293056009147"/>
          <c:y val="4.8863255985748894E-2"/>
        </c:manualLayout>
      </c:layout>
    </c:title>
    <c:plotArea>
      <c:layout>
        <c:manualLayout>
          <c:layoutTarget val="inner"/>
          <c:xMode val="edge"/>
          <c:yMode val="edge"/>
          <c:x val="7.9946944672284831E-2"/>
          <c:y val="4.9179606024501797E-2"/>
          <c:w val="0.91967236467236457"/>
          <c:h val="0.7612976314707660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Payroll</c:v>
                </c:pt>
              </c:strCache>
            </c:strRef>
          </c:tx>
          <c:spPr>
            <a:ln w="101626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</a:rPr>
                      <a:t>0.8</a:t>
                    </a:r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50800" dist="38100" dir="2700000">
                            <a:srgbClr val="000000">
                              <a:alpha val="44000"/>
                            </a:srgbClr>
                          </a:outerShdw>
                        </a:effectLst>
                      </a:rPr>
                      <a:t>29</a:t>
                    </a:r>
                  </a:p>
                </c:rich>
              </c:tx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50800" dist="38100" dir="2700000">
                            <a:srgbClr val="000000">
                              <a:alpha val="84000"/>
                            </a:srgbClr>
                          </a:outerShdw>
                        </a:effectLst>
                      </a:rPr>
                      <a:t>32</a:t>
                    </a:r>
                  </a:p>
                </c:rich>
              </c:tx>
              <c:showVal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50800" dist="38100" dir="2700000">
                            <a:srgbClr val="000000"/>
                          </a:outerShdw>
                        </a:effectLst>
                      </a:rPr>
                      <a:t>35</a:t>
                    </a:r>
                  </a:p>
                </c:rich>
              </c:tx>
              <c:showVal val="1"/>
            </c:dLbl>
            <c:spPr>
              <a:effectLst>
                <a:outerShdw blurRad="50800" dist="38100" dir="3420000">
                  <a:srgbClr val="000000"/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</c:v>
                </c:pt>
                <c:pt idx="1">
                  <c:v>3.5</c:v>
                </c:pt>
                <c:pt idx="2">
                  <c:v>5</c:v>
                </c:pt>
                <c:pt idx="3">
                  <c:v>4</c:v>
                </c:pt>
                <c:pt idx="4">
                  <c:v>6.6</c:v>
                </c:pt>
                <c:pt idx="5">
                  <c:v>3</c:v>
                </c:pt>
                <c:pt idx="6">
                  <c:v>6.7</c:v>
                </c:pt>
                <c:pt idx="7">
                  <c:v>6</c:v>
                </c:pt>
                <c:pt idx="8">
                  <c:v>4.7</c:v>
                </c:pt>
                <c:pt idx="9">
                  <c:v>3.7</c:v>
                </c:pt>
                <c:pt idx="10">
                  <c:v>2</c:v>
                </c:pt>
                <c:pt idx="11">
                  <c:v>0.8</c:v>
                </c:pt>
                <c:pt idx="12">
                  <c:v>1</c:v>
                </c:pt>
                <c:pt idx="13">
                  <c:v>6</c:v>
                </c:pt>
                <c:pt idx="14">
                  <c:v>11.5</c:v>
                </c:pt>
                <c:pt idx="15">
                  <c:v>18.7</c:v>
                </c:pt>
                <c:pt idx="16">
                  <c:v>29</c:v>
                </c:pt>
                <c:pt idx="17">
                  <c:v>32</c:v>
                </c:pt>
                <c:pt idx="18">
                  <c:v>35</c:v>
                </c:pt>
              </c:numCache>
            </c:numRef>
          </c:val>
        </c:ser>
        <c:marker val="1"/>
        <c:axId val="84768256"/>
        <c:axId val="84769792"/>
      </c:lineChart>
      <c:catAx>
        <c:axId val="84768256"/>
        <c:scaling>
          <c:orientation val="minMax"/>
        </c:scaling>
        <c:axPos val="b"/>
        <c:numFmt formatCode="General" sourceLinked="1"/>
        <c:tickLblPos val="nextTo"/>
        <c:crossAx val="84769792"/>
        <c:crosses val="autoZero"/>
        <c:auto val="1"/>
        <c:lblAlgn val="ctr"/>
        <c:lblOffset val="100"/>
      </c:catAx>
      <c:valAx>
        <c:axId val="84769792"/>
        <c:scaling>
          <c:orientation val="minMax"/>
        </c:scaling>
        <c:axPos val="l"/>
        <c:majorGridlines/>
        <c:numFmt formatCode="General" sourceLinked="1"/>
        <c:tickLblPos val="nextTo"/>
        <c:crossAx val="8476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Cost/Capita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Daytona Beach </c:v>
                </c:pt>
                <c:pt idx="1">
                  <c:v>D.B. Shores</c:v>
                </c:pt>
                <c:pt idx="2">
                  <c:v>DeBary</c:v>
                </c:pt>
                <c:pt idx="3">
                  <c:v>DeLand </c:v>
                </c:pt>
                <c:pt idx="4">
                  <c:v>Deltona </c:v>
                </c:pt>
                <c:pt idx="5">
                  <c:v>Edgewater </c:v>
                </c:pt>
                <c:pt idx="6">
                  <c:v>Holly Hill </c:v>
                </c:pt>
                <c:pt idx="7">
                  <c:v>New Smyrna Beach </c:v>
                </c:pt>
                <c:pt idx="8">
                  <c:v>Orange City</c:v>
                </c:pt>
                <c:pt idx="9">
                  <c:v>Ormond Beach </c:v>
                </c:pt>
                <c:pt idx="10">
                  <c:v>Ponce Inlet </c:v>
                </c:pt>
                <c:pt idx="11">
                  <c:v>Port Orange </c:v>
                </c:pt>
                <c:pt idx="12">
                  <c:v>South Daytona </c:v>
                </c:pt>
                <c:pt idx="13">
                  <c:v>Volusia County</c:v>
                </c:pt>
              </c:strCache>
            </c:strRef>
          </c:cat>
          <c:val>
            <c:numRef>
              <c:f>Sheet1!$B$2:$B$15</c:f>
              <c:numCache>
                <c:formatCode>"$"#,##0.00_);[Red]\("$"#,##0.00\)</c:formatCode>
                <c:ptCount val="14"/>
                <c:pt idx="0">
                  <c:v>195.07</c:v>
                </c:pt>
                <c:pt idx="1">
                  <c:v>264.95</c:v>
                </c:pt>
                <c:pt idx="2">
                  <c:v>47.160000000000011</c:v>
                </c:pt>
                <c:pt idx="3">
                  <c:v>129.22999999999999</c:v>
                </c:pt>
                <c:pt idx="4">
                  <c:v>102.35</c:v>
                </c:pt>
                <c:pt idx="5">
                  <c:v>123.98</c:v>
                </c:pt>
                <c:pt idx="6">
                  <c:v>102.8</c:v>
                </c:pt>
                <c:pt idx="7">
                  <c:v>218.95000000000024</c:v>
                </c:pt>
                <c:pt idx="8">
                  <c:v>134.98000000000022</c:v>
                </c:pt>
                <c:pt idx="9">
                  <c:v>139.35000000000062</c:v>
                </c:pt>
                <c:pt idx="10">
                  <c:v>304.83</c:v>
                </c:pt>
                <c:pt idx="11">
                  <c:v>128.86000000000001</c:v>
                </c:pt>
                <c:pt idx="12">
                  <c:v>119.86999999999999</c:v>
                </c:pt>
                <c:pt idx="13">
                  <c:v>173.07</c:v>
                </c:pt>
              </c:numCache>
            </c:numRef>
          </c:val>
        </c:ser>
        <c:axId val="85233664"/>
        <c:axId val="85235200"/>
      </c:barChart>
      <c:catAx>
        <c:axId val="85233664"/>
        <c:scaling>
          <c:orientation val="minMax"/>
        </c:scaling>
        <c:axPos val="b"/>
        <c:tickLblPos val="nextTo"/>
        <c:crossAx val="85235200"/>
        <c:crosses val="autoZero"/>
        <c:auto val="1"/>
        <c:lblAlgn val="ctr"/>
        <c:lblOffset val="100"/>
      </c:catAx>
      <c:valAx>
        <c:axId val="85235200"/>
        <c:scaling>
          <c:orientation val="minMax"/>
        </c:scaling>
        <c:axPos val="l"/>
        <c:majorGridlines/>
        <c:numFmt formatCode="&quot;$&quot;#,##0.00_);[Red]\(&quot;$&quot;#,##0.00\)" sourceLinked="1"/>
        <c:tickLblPos val="nextTo"/>
        <c:crossAx val="85233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0.23616</cdr:x>
      <cdr:y>0.43537</cdr:y>
    </cdr:from>
    <cdr:to>
      <cdr:x>0.28302</cdr:x>
      <cdr:y>0.83592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920025" y="1905000"/>
          <a:ext cx="381000" cy="1752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0.49859</cdr:x>
      <cdr:y>0.38313</cdr:y>
    </cdr:from>
    <cdr:to>
      <cdr:x>0.5642</cdr:x>
      <cdr:y>0.92299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4053625" y="1676400"/>
          <a:ext cx="533400" cy="2362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190500" dist="228600" dir="2700000" sy="90000" rotWithShape="0">
            <a:srgbClr val="000000">
              <a:alpha val="255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Book Antiq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Book Antiq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Book Antiq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Book Antiq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Book Antiq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Book Antiq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Book Antiq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Book Antiq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Book Antiqua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4A728-2879-4DA6-ACC8-E4681A08173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372F-1662-4D64-AEE2-A130F2F75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Updated January 19,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cleaguehalifaxare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cleaguehalifaxarea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3678702"/>
          </a:xfrm>
        </p:spPr>
        <p:txBody>
          <a:bodyPr>
            <a:normAutofit fontScale="90000"/>
          </a:bodyPr>
          <a:lstStyle/>
          <a:p>
            <a: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  <a:t>COUNTYWIDE </a:t>
            </a:r>
            <a:b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</a:br>
            <a: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  <a:t>FIRE &amp; RESCUE SERVICES STUDY</a:t>
            </a:r>
            <a:r>
              <a:rPr lang="en-US" sz="5200" dirty="0" smtClean="0">
                <a:solidFill>
                  <a:schemeClr val="bg1"/>
                </a:solidFill>
              </a:rPr>
              <a:t/>
            </a:r>
            <a:br>
              <a:rPr lang="en-US" sz="5200" dirty="0" smtClean="0">
                <a:solidFill>
                  <a:schemeClr val="bg1"/>
                </a:solidFill>
              </a:rPr>
            </a:br>
            <a:r>
              <a:rPr lang="en-US" sz="9200" dirty="0" smtClean="0">
                <a:solidFill>
                  <a:schemeClr val="bg1"/>
                </a:solidFill>
              </a:rPr>
              <a:t> </a:t>
            </a:r>
            <a:endParaRPr lang="en-US" sz="9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0772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COMMISSIONED BY: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br">
                    <a:srgbClr val="000000"/>
                  </a:outerShdw>
                </a:effectLst>
              </a:rPr>
              <a:t>The Civic League of the Halifax Area</a:t>
            </a:r>
          </a:p>
          <a:p>
            <a:pPr>
              <a:buFontTx/>
              <a:buChar char="-"/>
            </a:pPr>
            <a:endParaRPr lang="en-US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For a copy of this presentation and the full report</a:t>
            </a:r>
          </a:p>
          <a:p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go to:</a:t>
            </a:r>
          </a:p>
          <a:p>
            <a:r>
              <a:rPr lang="en-US" sz="3600" dirty="0" smtClean="0">
                <a:solidFill>
                  <a:srgbClr val="00B0F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hlinkClick r:id="rId2"/>
              </a:rPr>
              <a:t>www.CivicLeagueHalifaxArea.org</a:t>
            </a:r>
            <a:endParaRPr lang="en-US" sz="3600" dirty="0" smtClean="0">
              <a:solidFill>
                <a:srgbClr val="00B0F0"/>
              </a:solidFill>
              <a:effectLst>
                <a:outerShdw blurRad="50800" dist="38100" dir="2700000" algn="br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latin typeface="Book Antiqua"/>
                <a:cs typeface="Book Antiqua"/>
              </a:rPr>
              <a:t>Cost of service since 2002</a:t>
            </a:r>
            <a:endParaRPr lang="en-US" sz="50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56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2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>
                      <a:alpha val="5000"/>
                    </a:srgbClr>
                  </a:outerShdw>
                </a:effectLst>
              </a:rPr>
              <a:t>+</a:t>
            </a:r>
            <a:r>
              <a:rPr lang="en-US" sz="9600" dirty="0" smtClean="0"/>
              <a:t> </a:t>
            </a:r>
            <a:r>
              <a:rPr lang="en-US" sz="20000" b="1" dirty="0" smtClean="0">
                <a:effectLst>
                  <a:outerShdw blurRad="50800" dist="63500" dir="2700000">
                    <a:srgbClr val="000000">
                      <a:alpha val="91000"/>
                    </a:srgbClr>
                  </a:outerShdw>
                </a:effectLst>
              </a:rPr>
              <a:t>93%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100" dirty="0" smtClean="0">
                <a:solidFill>
                  <a:srgbClr val="FFFF00"/>
                </a:solidFill>
                <a:latin typeface="Book Antiqua"/>
                <a:cs typeface="Book Antiqua"/>
              </a:rPr>
              <a:t>Then….now….</a:t>
            </a:r>
            <a:endParaRPr lang="en-US" sz="71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800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2002 fire/rescue operating cost:              $43,000,000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2010 fire/rescue operating cost:         $85,000,000</a:t>
            </a:r>
            <a:endParaRPr lang="en-US" sz="4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3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.......and in the future</a:t>
            </a:r>
            <a:endParaRPr lang="en-US" sz="63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en-US" sz="4216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At present rate of spending for       fire/rescue, future costs could grow significantly.</a:t>
            </a:r>
          </a:p>
          <a:p>
            <a:pPr algn="ctr">
              <a:buNone/>
            </a:pP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00" dirty="0" smtClean="0">
                <a:solidFill>
                  <a:srgbClr val="FFFF00"/>
                </a:solidFill>
                <a:latin typeface="Book Antiqua"/>
                <a:cs typeface="Book Antiqua"/>
              </a:rPr>
              <a:t>Welcome to the 21</a:t>
            </a:r>
            <a:r>
              <a:rPr lang="en-US" sz="4700" baseline="30000" dirty="0" smtClean="0">
                <a:solidFill>
                  <a:srgbClr val="FFFF00"/>
                </a:solidFill>
                <a:latin typeface="Book Antiqua"/>
                <a:cs typeface="Book Antiqua"/>
              </a:rPr>
              <a:t>st</a:t>
            </a:r>
            <a:r>
              <a:rPr lang="en-US" sz="4700" dirty="0" smtClean="0">
                <a:solidFill>
                  <a:srgbClr val="FFFF00"/>
                </a:solidFill>
                <a:latin typeface="Book Antiqua"/>
                <a:cs typeface="Book Antiqua"/>
              </a:rPr>
              <a:t> Century</a:t>
            </a:r>
            <a:endParaRPr lang="en-US" sz="47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916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51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81,270 fire/rescue incidents</a:t>
            </a:r>
          </a:p>
          <a:p>
            <a:pPr algn="ctr">
              <a:buNone/>
            </a:pPr>
            <a:r>
              <a:rPr lang="en-US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Fires of any kind = 2.6</a:t>
            </a:r>
            <a:r>
              <a:rPr lang="en-US" sz="5200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%</a:t>
            </a:r>
          </a:p>
          <a:p>
            <a:pPr algn="ctr">
              <a:buNone/>
            </a:pPr>
            <a:r>
              <a:rPr lang="en-US" sz="4700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Structural fires, less than 1%</a:t>
            </a:r>
            <a:endParaRPr lang="en-US" sz="4700" dirty="0"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Book Antiqua"/>
                <a:cs typeface="Book Antiqua"/>
              </a:rPr>
              <a:t>…and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33800" y="1828800"/>
          <a:ext cx="515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286000"/>
            <a:ext cx="34036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57200" algn="l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ea typeface="+mn-ea"/>
                <a:sym typeface="Futura Condensed" pitchFamily="-112" charset="0"/>
              </a:rPr>
              <a:t>79,157 non-fire incidents</a:t>
            </a:r>
          </a:p>
          <a:p>
            <a:pPr marL="548640" indent="-457200" algn="l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ea typeface="+mn-ea"/>
                <a:sym typeface="Futura Condensed" pitchFamily="-112" charset="0"/>
              </a:rPr>
              <a:t>1,633 fire calls of any kind</a:t>
            </a:r>
          </a:p>
          <a:p>
            <a:pPr marL="548640" indent="-457200" algn="l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ea typeface="+mn-ea"/>
                <a:sym typeface="Futura Condensed" pitchFamily="-112" charset="0"/>
              </a:rPr>
              <a:t>488 fire calls for structure fires</a:t>
            </a:r>
          </a:p>
          <a:p>
            <a:pPr marL="548640" indent="-457200" algn="l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ea typeface="+mn-ea"/>
                <a:sym typeface="Futura Condensed" pitchFamily="-112" charset="0"/>
              </a:rPr>
              <a:t>3 fatalities 2009</a:t>
            </a:r>
            <a:endParaRPr lang="en-US" sz="3600" dirty="0" smtClean="0">
              <a:latin typeface="+mn-lt"/>
              <a:ea typeface="+mn-ea"/>
              <a:sym typeface="Futura Condensed" pitchFamily="-11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Emergency Medical Services</a:t>
            </a:r>
            <a:endParaRPr lang="en-US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5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Paramedic saturation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8100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325 paramedics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(significantly more than needed)</a:t>
            </a:r>
            <a:endParaRPr lang="en-US" sz="4000" dirty="0">
              <a:solidFill>
                <a:schemeClr val="tx1">
                  <a:lumMod val="95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Emergency Medical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Emergency medical treatment (paramedics)                        as approved by the medical director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Often more paramedics respond than required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 administrative control of additional paramedic certifications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Certifications mean up to </a:t>
            </a:r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$</a:t>
            </a:r>
            <a:r>
              <a:rPr lang="en-US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5,000 annual pay premiums for paramedics</a:t>
            </a:r>
            <a:endParaRPr lang="en-US" dirty="0"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 err="1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DeLand</a:t>
            </a:r>
            <a:r>
              <a:rPr lang="en-US" sz="64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 EMS Model</a:t>
            </a:r>
            <a:endParaRPr lang="en-US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/>
          <a:lstStyle/>
          <a:p>
            <a:r>
              <a:rPr lang="en-US" sz="3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Fire/Rescue has NO paramedics</a:t>
            </a:r>
          </a:p>
          <a:p>
            <a:endParaRPr lang="en-US" dirty="0" smtClean="0"/>
          </a:p>
          <a:p>
            <a:r>
              <a:rPr lang="en-US" sz="41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Uses EVAC paramedics</a:t>
            </a:r>
          </a:p>
          <a:p>
            <a:endParaRPr lang="en-US" dirty="0" smtClean="0"/>
          </a:p>
          <a:p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Has one of the County’s best cardio rescue records</a:t>
            </a:r>
            <a:endParaRPr lang="en-US" sz="3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>
            <a:noAutofit/>
          </a:bodyPr>
          <a:lstStyle/>
          <a:p>
            <a:pPr eaLnBrk="1" hangingPunct="1"/>
            <a:r>
              <a:rPr lang="en-US" sz="3700" dirty="0" smtClean="0">
                <a:solidFill>
                  <a:srgbClr val="FFFF00"/>
                </a:solidFill>
                <a:latin typeface="Book Antiqua"/>
                <a:cs typeface="Book Antiqua"/>
              </a:rPr>
              <a:t>Incident DEMAND </a:t>
            </a:r>
            <a:r>
              <a:rPr lang="en-US" sz="37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Book Antiqua"/>
                <a:cs typeface="Book Antiqua"/>
              </a:rPr>
              <a:t>vs. </a:t>
            </a:r>
            <a:r>
              <a:rPr lang="en-US" sz="37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Staff SUPPLY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60797" y="1768078"/>
            <a:ext cx="7768828" cy="4822031"/>
            <a:chOff x="2311400" y="3733800"/>
            <a:chExt cx="8229600" cy="4213120"/>
          </a:xfrm>
        </p:grpSpPr>
        <p:pic>
          <p:nvPicPr>
            <p:cNvPr id="54278" name="Content Placeholder 6" descr="evac_demand[1]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1400" y="3733800"/>
              <a:ext cx="8229600" cy="36558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072874" y="6575705"/>
              <a:ext cx="3048263" cy="137121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700" b="1" dirty="0">
                  <a:solidFill>
                    <a:schemeClr val="tx1"/>
                  </a:solidFill>
                </a:rPr>
                <a:t>EVAC Staff Levels Reduced When Incident Demand Is Low</a:t>
              </a:r>
            </a:p>
            <a:p>
              <a:pPr>
                <a:defRPr/>
              </a:pPr>
              <a:r>
                <a:rPr lang="en-US" sz="1700" b="1" dirty="0">
                  <a:solidFill>
                    <a:schemeClr val="tx1"/>
                  </a:solidFill>
                </a:rPr>
                <a:t>Fire/Rescue uses level</a:t>
              </a:r>
            </a:p>
            <a:p>
              <a:pPr>
                <a:defRPr/>
              </a:pPr>
              <a:r>
                <a:rPr lang="en-US" sz="1700" b="1" dirty="0">
                  <a:solidFill>
                    <a:schemeClr val="tx1"/>
                  </a:solidFill>
                </a:rPr>
                <a:t>staffing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3911011" y="5889709"/>
              <a:ext cx="838723" cy="53326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036326" y="6575705"/>
              <a:ext cx="3047081" cy="137121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700" b="1" dirty="0">
                  <a:solidFill>
                    <a:schemeClr val="tx1"/>
                  </a:solidFill>
                </a:rPr>
                <a:t>Incident Demand Is High In The Afternoons and Early Evenings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V="1">
              <a:off x="6654012" y="4670443"/>
              <a:ext cx="1905657" cy="190486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277" name="Straight Connector 20"/>
          <p:cNvCxnSpPr>
            <a:cxnSpLocks noChangeShapeType="1"/>
          </p:cNvCxnSpPr>
          <p:nvPr/>
        </p:nvCxnSpPr>
        <p:spPr bwMode="auto">
          <a:xfrm>
            <a:off x="1143000" y="2893219"/>
            <a:ext cx="642938" cy="642938"/>
          </a:xfrm>
          <a:prstGeom prst="line">
            <a:avLst/>
          </a:prstGeom>
          <a:noFill/>
          <a:ln w="25400" algn="ctr">
            <a:noFill/>
            <a:round/>
            <a:headEnd/>
            <a:tailEnd/>
          </a:ln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EMS costs of 24/7 vigilance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sz="4500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Fire/Rescue transport costs                       (including pension)             are higher than EVAC</a:t>
            </a:r>
            <a:endParaRPr lang="en-US" sz="4500" dirty="0">
              <a:solidFill>
                <a:schemeClr val="tx2">
                  <a:lumMod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Book Antiqua"/>
                <a:cs typeface="Book Antiqua"/>
              </a:rPr>
              <a:t>Why this study?</a:t>
            </a:r>
            <a:endParaRPr lang="en-US" sz="54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>
            <a:normAutofit lnSpcReduction="10000"/>
          </a:bodyPr>
          <a:lstStyle/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Local government revenues are shrinking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We have 13 separate fire/rescue agencies with unnecessary duplication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2002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TriData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study foreshadowed economies of scale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Fire Chiefs Association 2005 Report: CONSOLIDATION = ECONOMIES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EMS costs of 24/7 vigilance</a:t>
            </a:r>
            <a:endParaRPr lang="en-US" sz="5100" dirty="0" smtClean="0">
              <a:solidFill>
                <a:srgbClr val="F9FF36"/>
              </a:solidFill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1066800" y="1417638"/>
          <a:ext cx="7086600" cy="33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5445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EVAC</a:t>
                      </a:r>
                      <a:endParaRPr lang="en-US" sz="2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smtClean="0"/>
                        <a:t>Fire</a:t>
                      </a:r>
                      <a:endParaRPr lang="en-US" sz="2900" dirty="0"/>
                    </a:p>
                  </a:txBody>
                  <a:tcPr marL="64294" marR="64294" marT="32147" marB="32147"/>
                </a:tc>
              </a:tr>
              <a:tr h="5445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4 Shifts</a:t>
                      </a:r>
                      <a:endParaRPr lang="en-US" sz="2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24/7</a:t>
                      </a:r>
                      <a:endParaRPr lang="en-US" sz="2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 Shifts</a:t>
                      </a:r>
                      <a:endParaRPr lang="en-US" sz="22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</a:tr>
              <a:tr h="5059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8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$29.60 </a:t>
                      </a:r>
                      <a:endParaRPr lang="en-US" sz="2200" dirty="0">
                        <a:solidFill>
                          <a:srgbClr val="008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spc="0" dirty="0" smtClean="0">
                          <a:solidFill>
                            <a:srgbClr val="008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Hourly Starting Per</a:t>
                      </a:r>
                      <a:r>
                        <a:rPr lang="en-US" sz="1500" b="1" spc="0" baseline="0" dirty="0" smtClean="0">
                          <a:solidFill>
                            <a:srgbClr val="008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Unit </a:t>
                      </a:r>
                      <a:endParaRPr lang="en-US" sz="1500" b="1" spc="0" dirty="0">
                        <a:solidFill>
                          <a:srgbClr val="008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8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$24.70</a:t>
                      </a:r>
                      <a:endParaRPr lang="en-US" sz="2200" dirty="0">
                        <a:solidFill>
                          <a:srgbClr val="008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</a:tr>
              <a:tr h="5445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66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$264,742</a:t>
                      </a:r>
                      <a:endParaRPr lang="en-US" sz="2200" dirty="0">
                        <a:solidFill>
                          <a:srgbClr val="FF66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66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Annual</a:t>
                      </a:r>
                      <a:endParaRPr lang="en-US" sz="2200" dirty="0">
                        <a:solidFill>
                          <a:srgbClr val="FF66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66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$221,559</a:t>
                      </a:r>
                      <a:endParaRPr lang="en-US" sz="2300" dirty="0">
                        <a:solidFill>
                          <a:srgbClr val="FF66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</a:tr>
              <a:tr h="52452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660066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$280,624</a:t>
                      </a:r>
                      <a:endParaRPr lang="en-US" sz="2200" dirty="0">
                        <a:solidFill>
                          <a:srgbClr val="660066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660066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Annual with Pension</a:t>
                      </a:r>
                      <a:endParaRPr lang="en-US" sz="1700" b="1" dirty="0">
                        <a:solidFill>
                          <a:srgbClr val="660066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0066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$246,149 – $303,535</a:t>
                      </a:r>
                      <a:endParaRPr lang="en-US" sz="2000" dirty="0">
                        <a:solidFill>
                          <a:srgbClr val="660066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</a:tr>
              <a:tr h="7187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0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$313,511</a:t>
                      </a:r>
                      <a:endParaRPr lang="en-US" sz="2200" dirty="0">
                        <a:solidFill>
                          <a:srgbClr val="FF0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Hourly mid-point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wage with pension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50800" dist="127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$358,645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50800" dist="127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4294" marR="64294" marT="32147" marB="32147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02920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When factoring in expensive Fire/Rescue equipment, the cost – relative to EVAC –          is even higher.</a:t>
            </a:r>
            <a:endParaRPr lang="en-US" sz="2600" b="1" dirty="0">
              <a:solidFill>
                <a:srgbClr val="FFFF00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114800"/>
            <a:ext cx="1371600" cy="685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114800"/>
            <a:ext cx="1371600" cy="685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Taxpayer contribution to pensions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Edgewater = 11.46%</a:t>
            </a:r>
          </a:p>
          <a:p>
            <a:endParaRPr lang="en-US" sz="2162" dirty="0" smtClean="0"/>
          </a:p>
          <a:p>
            <a:r>
              <a:rPr lang="en-US" sz="36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DeLand</a:t>
            </a: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= 15.20%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Daytona Beach Shores, Orange City, Ponce Inlet, South Daytona and                Volusia County = 21.33%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Ormond Beach = 27.40%</a:t>
            </a:r>
            <a:endParaRPr lang="en-US" sz="3600" dirty="0">
              <a:solidFill>
                <a:schemeClr val="tx2">
                  <a:lumMod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Taxpayer contribution to pensions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Holly Hill = 27.81%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4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Daytona Beach = 30.56%</a:t>
            </a:r>
          </a:p>
          <a:p>
            <a:pPr>
              <a:buNone/>
            </a:pPr>
            <a:endParaRPr lang="en-US" sz="2500" b="1" dirty="0" smtClean="0"/>
          </a:p>
          <a:p>
            <a:r>
              <a:rPr lang="en-US" sz="4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Port Orange = 36.90%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4500" b="1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New Smyrna Beach =37.00%</a:t>
            </a:r>
            <a:endParaRPr lang="en-US" sz="4500" b="1" dirty="0"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sz="65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</a:t>
            </a:r>
            <a:r>
              <a:rPr lang="en-US" sz="6500" dirty="0" smtClean="0">
                <a:solidFill>
                  <a:srgbClr val="FFDF13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Liability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229600" cy="3810000"/>
          </a:xfrm>
        </p:spPr>
        <p:txBody>
          <a:bodyPr lIns="64291" tIns="32146" rIns="64291" bIns="32146"/>
          <a:lstStyle/>
          <a:p>
            <a:pPr marL="1115055" algn="ctr">
              <a:buNone/>
              <a:defRPr/>
            </a:pPr>
            <a:r>
              <a:rPr lang="en-US" sz="51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pension cost have created large </a:t>
            </a:r>
            <a:r>
              <a:rPr lang="en-US" sz="51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76200" dir="2700000" algn="tl">
                    <a:srgbClr val="000000"/>
                  </a:outerShdw>
                </a:effectLst>
              </a:rPr>
              <a:t>unfunded</a:t>
            </a:r>
            <a:r>
              <a:rPr lang="en-US" sz="51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>
            <a:normAutofit/>
          </a:bodyPr>
          <a:lstStyle/>
          <a:p>
            <a:r>
              <a:rPr lang="en-US" sz="65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</a:t>
            </a:r>
            <a:r>
              <a:rPr lang="en-US" sz="6500" dirty="0" smtClean="0">
                <a:solidFill>
                  <a:srgbClr val="FFDF13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Liability</a:t>
            </a:r>
            <a:endParaRPr lang="en-US" sz="6500" dirty="0" smtClean="0">
              <a:solidFill>
                <a:srgbClr val="FFDF13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752600"/>
            <a:ext cx="7500938" cy="4375547"/>
          </a:xfrm>
        </p:spPr>
        <p:txBody>
          <a:bodyPr lIns="64291" tIns="32146" rIns="64291" bIns="32146" anchor="ctr">
            <a:noAutofit/>
          </a:bodyPr>
          <a:lstStyle/>
          <a:p>
            <a:pPr marL="0" algn="ctr">
              <a:lnSpc>
                <a:spcPct val="150000"/>
              </a:lnSpc>
              <a:spcAft>
                <a:spcPts val="844"/>
              </a:spcAft>
              <a:buNone/>
              <a:defRPr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Unfunded liability is                                                                 the actual pension expense                                             that will occur in the future                 </a:t>
            </a:r>
            <a:r>
              <a:rPr lang="en-US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and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 </a:t>
            </a:r>
            <a:r>
              <a:rPr lang="en-US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there is no present funding                                            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to cover the cost</a:t>
            </a:r>
            <a:r>
              <a:rPr lang="en-US" sz="3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/>
                <a:cs typeface="Impac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Times Have Changed</a:t>
            </a:r>
            <a:endParaRPr lang="en-US" sz="5400" dirty="0">
              <a:solidFill>
                <a:srgbClr val="FFE11B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1900s</a:t>
            </a:r>
          </a:p>
          <a:p>
            <a:pPr lvl="1"/>
            <a:r>
              <a:rPr lang="en-US" dirty="0" smtClean="0"/>
              <a:t>Buildings were made of highly flammable materials</a:t>
            </a:r>
          </a:p>
          <a:p>
            <a:pPr lvl="1"/>
            <a:r>
              <a:rPr lang="en-US" dirty="0" smtClean="0"/>
              <a:t>Fire suppression systems did not exist</a:t>
            </a:r>
          </a:p>
          <a:p>
            <a:pPr lvl="1"/>
            <a:r>
              <a:rPr lang="en-US" dirty="0" smtClean="0"/>
              <a:t>Asbestos and other hazardous building materials were common</a:t>
            </a:r>
          </a:p>
          <a:p>
            <a:r>
              <a:rPr lang="en-US" dirty="0" smtClean="0"/>
              <a:t>Fire/Rescue Personnel</a:t>
            </a:r>
          </a:p>
          <a:p>
            <a:pPr lvl="1"/>
            <a:r>
              <a:rPr lang="en-US" dirty="0" smtClean="0"/>
              <a:t>High mortality rate on the job</a:t>
            </a:r>
          </a:p>
          <a:p>
            <a:pPr lvl="1"/>
            <a:r>
              <a:rPr lang="en-US" dirty="0" smtClean="0"/>
              <a:t>Suffered major respiratory illnesses</a:t>
            </a:r>
          </a:p>
          <a:p>
            <a:pPr lvl="1"/>
            <a:r>
              <a:rPr lang="en-US" dirty="0" smtClean="0"/>
              <a:t>Average life expectancy in the mid-50s</a:t>
            </a:r>
          </a:p>
          <a:p>
            <a:pPr lvl="1"/>
            <a:r>
              <a:rPr lang="en-US" dirty="0" smtClean="0"/>
              <a:t>On average collected pension for less than 10 years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096000"/>
            <a:ext cx="533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Clarification – Not Part Of The Report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In The 21st Century</a:t>
            </a:r>
            <a:endParaRPr lang="en-US" sz="5400" dirty="0">
              <a:solidFill>
                <a:srgbClr val="FFE11B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Practices Have Changed</a:t>
            </a:r>
          </a:p>
          <a:p>
            <a:pPr lvl="1"/>
            <a:r>
              <a:rPr lang="en-US" dirty="0" smtClean="0"/>
              <a:t>Hazardous building materials are prohibited</a:t>
            </a:r>
          </a:p>
          <a:p>
            <a:pPr lvl="1"/>
            <a:r>
              <a:rPr lang="en-US" dirty="0" smtClean="0"/>
              <a:t>Building materials are more fire resistant</a:t>
            </a:r>
          </a:p>
          <a:p>
            <a:pPr lvl="1"/>
            <a:r>
              <a:rPr lang="en-US" dirty="0" smtClean="0"/>
              <a:t>Fire suppression systems are more pervasive</a:t>
            </a:r>
          </a:p>
          <a:p>
            <a:pPr lvl="1"/>
            <a:r>
              <a:rPr lang="en-US" dirty="0" smtClean="0"/>
              <a:t>Codes prohibit hazardous building design practices</a:t>
            </a:r>
          </a:p>
          <a:p>
            <a:r>
              <a:rPr lang="en-US" dirty="0" smtClean="0"/>
              <a:t>Fire/Rescue Personnel</a:t>
            </a:r>
          </a:p>
          <a:p>
            <a:pPr lvl="1"/>
            <a:r>
              <a:rPr lang="en-US" dirty="0" smtClean="0"/>
              <a:t>Utilize much safer fire/rescue practices</a:t>
            </a:r>
          </a:p>
          <a:p>
            <a:pPr lvl="1"/>
            <a:r>
              <a:rPr lang="en-US" dirty="0" smtClean="0"/>
              <a:t>Wear sophisticated protective gear and respirators</a:t>
            </a:r>
          </a:p>
          <a:p>
            <a:pPr lvl="1"/>
            <a:r>
              <a:rPr lang="en-US" dirty="0" smtClean="0"/>
              <a:t>Now have almost identical life expectancy as the average citizen – mid to late 70’s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6096000"/>
            <a:ext cx="533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Clarification – Not Part Of The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 Liability</a:t>
            </a:r>
            <a:br>
              <a:rPr lang="en-US" sz="48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</a:br>
            <a:r>
              <a:rPr lang="en-US" sz="48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The Perfect Storm</a:t>
            </a:r>
            <a:endParaRPr lang="en-US" sz="4800" dirty="0">
              <a:solidFill>
                <a:srgbClr val="FFE11B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Fire/rescue pension benefits have increased</a:t>
            </a:r>
          </a:p>
          <a:p>
            <a:r>
              <a:rPr lang="pt-BR" dirty="0" smtClean="0"/>
              <a:t>Recent capital market changes have decreased pension fund asset bases</a:t>
            </a:r>
          </a:p>
          <a:p>
            <a:r>
              <a:rPr lang="en-US" dirty="0" smtClean="0"/>
              <a:t>Investment returns have fallen way below traditional actuarial return rate assumptions</a:t>
            </a:r>
          </a:p>
          <a:p>
            <a:r>
              <a:rPr lang="en-US" dirty="0" smtClean="0"/>
              <a:t>Fire/rescue personnel are living longer and collecting pensions for a longer period</a:t>
            </a:r>
          </a:p>
          <a:p>
            <a:r>
              <a:rPr lang="en-US" dirty="0" smtClean="0"/>
              <a:t>Fewer active personnel are paying into the system</a:t>
            </a:r>
          </a:p>
          <a:p>
            <a:r>
              <a:rPr lang="en-US" dirty="0" smtClean="0"/>
              <a:t>Multiple small local unions create competition among municipalities exacerbating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096000"/>
            <a:ext cx="533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Clarification – Not Part Of The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</a:t>
            </a:r>
            <a:r>
              <a:rPr lang="en-US" sz="6500" dirty="0" smtClean="0">
                <a:solidFill>
                  <a:srgbClr val="FFDF13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Liability</a:t>
            </a:r>
            <a:endParaRPr lang="en-US" sz="6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/>
          <a:lstStyle/>
          <a:p>
            <a:pPr algn="ctr">
              <a:buNone/>
            </a:pPr>
            <a:endParaRPr lang="en-US" sz="2400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Edgewater =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$675,783</a:t>
            </a:r>
          </a:p>
          <a:p>
            <a:pPr algn="ctr">
              <a:buNone/>
            </a:pPr>
            <a:endParaRPr lang="en-US" sz="2400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Holly Hill =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$1,437,122</a:t>
            </a:r>
          </a:p>
          <a:p>
            <a:pPr algn="ctr">
              <a:spcBef>
                <a:spcPts val="576"/>
              </a:spcBef>
              <a:buNone/>
            </a:pPr>
            <a:endParaRPr lang="en-US" sz="36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DeLand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=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$1,500,000</a:t>
            </a:r>
          </a:p>
          <a:p>
            <a:pPr algn="ctr">
              <a:buNone/>
            </a:pPr>
            <a:endParaRPr lang="en-US" sz="2400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Deltona = 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$3,763,710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</a:t>
            </a:r>
            <a:r>
              <a:rPr lang="en-US" sz="6500" dirty="0" smtClean="0">
                <a:solidFill>
                  <a:srgbClr val="FFDF13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Liability</a:t>
            </a:r>
            <a:endParaRPr lang="en-US" sz="6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Ormond Beach =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$7,458,000</a:t>
            </a:r>
          </a:p>
          <a:p>
            <a:pPr algn="ctr">
              <a:buNone/>
            </a:pPr>
            <a:endParaRPr lang="en-US" sz="12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New Smyrna Beach =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$7,772,941</a:t>
            </a:r>
          </a:p>
          <a:p>
            <a:pPr algn="ctr">
              <a:buNone/>
            </a:pPr>
            <a:endParaRPr lang="en-US" sz="12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Port Orange =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$17,846,82</a:t>
            </a:r>
          </a:p>
          <a:p>
            <a:pPr algn="ctr">
              <a:buNone/>
            </a:pPr>
            <a:endParaRPr lang="en-US" sz="12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Daytona Beach =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$20,196,624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solidFill>
                  <a:srgbClr val="FFFF00"/>
                </a:solidFill>
                <a:latin typeface="Book Antiqua"/>
                <a:cs typeface="Book Antiqua"/>
              </a:rPr>
              <a:t>Why this study?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5. A non-partisan study                                          for the welfare of the County                              fits the mission of the Civic League</a:t>
            </a:r>
            <a:endParaRPr lang="en-US" sz="3500" b="1" dirty="0">
              <a:solidFill>
                <a:schemeClr val="tx2">
                  <a:lumMod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rgbClr val="FFE11B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Unfunded</a:t>
            </a:r>
            <a:r>
              <a:rPr lang="en-US" sz="6500" dirty="0" smtClean="0">
                <a:solidFill>
                  <a:srgbClr val="FFDF13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Liability</a:t>
            </a:r>
            <a:endParaRPr lang="en-US" sz="6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017466" y="1600200"/>
          <a:ext cx="7288334" cy="407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429000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NOTE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 1999, all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pensions are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believed to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have been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essentially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fully funded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460325"/>
            <a:ext cx="3657600" cy="1362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4000" b="1" dirty="0" smtClean="0"/>
              <a:t>$60,650,503</a:t>
            </a:r>
          </a:p>
          <a:p>
            <a:pPr algn="ctr"/>
            <a:r>
              <a:rPr lang="en-US" sz="4000" b="1" dirty="0" smtClean="0"/>
              <a:t>Total</a:t>
            </a:r>
            <a:endParaRPr lang="en-US" sz="5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Fire/Rescue Pension Costs</a:t>
            </a:r>
            <a:endParaRPr lang="en-US" sz="5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682"/>
            <a:ext cx="86868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Port Orange</a:t>
            </a:r>
          </a:p>
          <a:p>
            <a:pPr>
              <a:buNone/>
            </a:pPr>
            <a:r>
              <a:rPr lang="en-US" sz="1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EXAMPLE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From the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report given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to the city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impasse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hearing by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IAFF</a:t>
            </a:r>
          </a:p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Local 3118 </a:t>
            </a:r>
            <a:endParaRPr lang="en-US" sz="1800" dirty="0">
              <a:solidFill>
                <a:srgbClr val="FF6600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/>
        </p:nvGraphicFramePr>
        <p:xfrm>
          <a:off x="2133600" y="1676400"/>
          <a:ext cx="6575023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+mn-lt"/>
              </a:rPr>
              <a:t>Fragmented System Consequences</a:t>
            </a:r>
            <a:endParaRPr lang="en-US" sz="40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600" b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Larger fire/rescue departments are subsidizing departments                               in smaller adjacent cities</a:t>
            </a:r>
            <a:endParaRPr lang="en-US" sz="4600" b="1" dirty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ook Antiqua"/>
                <a:cs typeface="Book Antiqua"/>
              </a:rPr>
              <a:t>Fragmented System Consequences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553200" cy="4709160"/>
          </a:xfrm>
        </p:spPr>
        <p:txBody>
          <a:bodyPr/>
          <a:lstStyle/>
          <a:p>
            <a:pPr algn="ctr">
              <a:buNone/>
            </a:pPr>
            <a:r>
              <a:rPr lang="en-US" sz="38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Due to fragmented                                           fire/rescue system, </a:t>
            </a:r>
            <a:r>
              <a:rPr lang="en-US" sz="3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EVAC</a:t>
            </a:r>
            <a:r>
              <a:rPr lang="en-US" sz="38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                                                                       is the most cost effective solution for transport</a:t>
            </a:r>
            <a:endParaRPr lang="en-US" sz="3800" b="1" dirty="0">
              <a:solidFill>
                <a:schemeClr val="tx2">
                  <a:lumMod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ook Antiqua"/>
                <a:cs typeface="Book Antiqua"/>
              </a:rPr>
              <a:t>Fragmented System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4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Fire/rescue                                                             level of service and cost                                   vary significantly in                                                different areas of the county</a:t>
            </a:r>
            <a:endParaRPr lang="en-US" sz="45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Fire/Rescue Cost Variations</a:t>
            </a:r>
            <a:endParaRPr lang="en-US" sz="5000" dirty="0">
              <a:solidFill>
                <a:srgbClr val="FFFF00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/>
        </p:nvGraphicFramePr>
        <p:xfrm>
          <a:off x="594575" y="1752600"/>
          <a:ext cx="8130187" cy="43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Fire/Rescue Staff Cost Comparisons</a:t>
            </a:r>
            <a:endParaRPr lang="en-US" sz="56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696200" cy="477086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191000" y="2611062"/>
            <a:ext cx="762000" cy="38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565686"/>
            <a:ext cx="762000" cy="38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Fire stations are not optimally located due to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juristictional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boundaries</a:t>
            </a:r>
            <a:endParaRPr lang="en-US" sz="36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700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Orange City</a:t>
            </a:r>
            <a:endParaRPr lang="en-US" sz="3700" b="1" dirty="0">
              <a:solidFill>
                <a:srgbClr val="FF6600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pic>
        <p:nvPicPr>
          <p:cNvPr id="5" name="Content Placeholder 9" descr="Stations 31 and 68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8430" y="1600200"/>
            <a:ext cx="5108370" cy="4623729"/>
          </a:xfrm>
          <a:prstGeom prst="rect">
            <a:avLst/>
          </a:prstGeom>
          <a:effectLst>
            <a:outerShdw blurRad="130000" dist="50800" dir="2700000" algn="tl" rotWithShape="0">
              <a:schemeClr val="tx1"/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-5904997" y="2500436"/>
            <a:ext cx="2059093" cy="1239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dirty="0" smtClean="0"/>
              <a:t>1 Mile</a:t>
            </a:r>
          </a:p>
          <a:p>
            <a:pPr algn="ctr"/>
            <a:r>
              <a:rPr lang="en-US" dirty="0" smtClean="0"/>
              <a:t>Apart</a:t>
            </a:r>
            <a:endParaRPr 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-6013370" y="4342782"/>
            <a:ext cx="2600960" cy="185486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260092" indent="-260092">
              <a:buFont typeface="Arial" pitchFamily="34" charset="0"/>
              <a:buChar char="•"/>
            </a:pPr>
            <a:r>
              <a:rPr lang="en-US" sz="2800" dirty="0" smtClean="0"/>
              <a:t>Stations need not be closer than 3 miles</a:t>
            </a:r>
            <a:endParaRPr lang="en-US" sz="2800" dirty="0"/>
          </a:p>
        </p:txBody>
      </p:sp>
      <p:sp>
        <p:nvSpPr>
          <p:cNvPr id="10" name="TextBox 1"/>
          <p:cNvSpPr txBox="1"/>
          <p:nvPr/>
        </p:nvSpPr>
        <p:spPr>
          <a:xfrm>
            <a:off x="7391400" y="3581400"/>
            <a:ext cx="129540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Orange City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915707"/>
            <a:ext cx="2667000" cy="56938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889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1 mile apart</a:t>
            </a:r>
            <a:endParaRPr lang="en-US" sz="3100" b="1" dirty="0"/>
          </a:p>
        </p:txBody>
      </p:sp>
      <p:cxnSp>
        <p:nvCxnSpPr>
          <p:cNvPr id="19" name="Straight Connector 18"/>
          <p:cNvCxnSpPr>
            <a:endCxn id="14" idx="3"/>
          </p:cNvCxnSpPr>
          <p:nvPr/>
        </p:nvCxnSpPr>
        <p:spPr>
          <a:xfrm rot="10800000" flipV="1">
            <a:off x="3124200" y="2500435"/>
            <a:ext cx="2057402" cy="69996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30000" dist="50800" dir="2700000" algn="tl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>
            <a:off x="3124200" y="3200401"/>
            <a:ext cx="3536053" cy="145597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30000" dist="508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" y="4342782"/>
            <a:ext cx="2709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Stations </a:t>
            </a:r>
          </a:p>
          <a:p>
            <a:pPr algn="r"/>
            <a:r>
              <a:rPr lang="en-US" sz="2800" dirty="0" smtClean="0"/>
              <a:t>need not be</a:t>
            </a:r>
          </a:p>
          <a:p>
            <a:pPr algn="r"/>
            <a:r>
              <a:rPr lang="en-US" sz="2800" dirty="0" smtClean="0"/>
              <a:t>closer than </a:t>
            </a:r>
          </a:p>
          <a:p>
            <a:pPr algn="r"/>
            <a:r>
              <a:rPr lang="en-US" sz="2800" dirty="0" smtClean="0"/>
              <a:t>three miles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>
                <a:solidFill>
                  <a:srgbClr val="FFFF00"/>
                </a:solidFill>
                <a:effectLst>
                  <a:outerShdw blurRad="114300" dist="635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Unification saves MILLION$</a:t>
            </a:r>
            <a:endParaRPr lang="en-US" sz="4600" dirty="0">
              <a:solidFill>
                <a:srgbClr val="FFFF00"/>
              </a:solidFill>
              <a:effectLst>
                <a:outerShdw blurRad="114300" dist="635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Eliminate duplicate staffs</a:t>
            </a:r>
          </a:p>
          <a:p>
            <a:pPr algn="ctr">
              <a:buNone/>
            </a:pPr>
            <a:r>
              <a:rPr lang="en-US" sz="5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Eliminate 2 fire stations</a:t>
            </a:r>
          </a:p>
          <a:p>
            <a:pPr algn="ctr">
              <a:buNone/>
            </a:pPr>
            <a:endParaRPr lang="en-US" sz="5200" b="1" dirty="0" smtClean="0">
              <a:solidFill>
                <a:schemeClr val="tx2">
                  <a:lumMod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5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Savings = </a:t>
            </a:r>
            <a:r>
              <a:rPr lang="en-US" sz="5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$5,700,000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(annually)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114300" dist="635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Unification saves MILLION$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en-US" sz="6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Immediate</a:t>
            </a:r>
            <a:r>
              <a:rPr lang="en-US" sz="6100" b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              </a:t>
            </a:r>
            <a:r>
              <a:rPr lang="en-US" sz="61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5% savings                                          </a:t>
            </a:r>
            <a:r>
              <a:rPr lang="en-US" sz="6100" b="1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on overhead in cities</a:t>
            </a:r>
            <a:endParaRPr lang="en-US" sz="6100" b="1" dirty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 smtClean="0">
                <a:solidFill>
                  <a:srgbClr val="FFFF00"/>
                </a:solidFill>
                <a:latin typeface="Book Antiqua"/>
                <a:cs typeface="Book Antiqua"/>
              </a:rPr>
              <a:t>Glossary</a:t>
            </a:r>
            <a:endParaRPr lang="en-US" sz="62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Fire/Rescue:  Fire Department responders</a:t>
            </a:r>
          </a:p>
          <a:p>
            <a:pPr>
              <a:buNone/>
            </a:pPr>
            <a:endParaRPr lang="en-US" sz="1514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EVAC:  EVAC Transport Responders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sz="281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EMS:  Emergency Medical Services                                     	   from either EVAC or fire/rescue                  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ALS:  Advance Life Support (paramedics)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BLS:  Basic Life Support  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EMTs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114300" dist="635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Unification saves MILLION$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Total savings would grow over time</a:t>
            </a:r>
          </a:p>
          <a:p>
            <a:pPr algn="ctr">
              <a:buNone/>
            </a:pPr>
            <a:endParaRPr lang="en-US" sz="3700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3700" b="1" dirty="0" smtClean="0">
                <a:effectLst>
                  <a:outerShdw blurRad="50800" dist="38100" dir="2700000">
                    <a:srgbClr val="000000"/>
                  </a:outerShdw>
                </a:effectLst>
              </a:rPr>
              <a:t>This report assumes:</a:t>
            </a:r>
          </a:p>
          <a:p>
            <a:pPr algn="ctr">
              <a:buNone/>
            </a:pPr>
            <a:r>
              <a:rPr lang="en-US" sz="3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…no firefighter layoffs</a:t>
            </a:r>
          </a:p>
          <a:p>
            <a:pPr algn="ctr">
              <a:buNone/>
            </a:pPr>
            <a:r>
              <a:rPr lang="en-US" sz="3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…staff reductions through attrition</a:t>
            </a:r>
          </a:p>
          <a:p>
            <a:pPr algn="ctr">
              <a:buNone/>
            </a:pPr>
            <a:r>
              <a:rPr lang="en-US" sz="3400" b="1" dirty="0" smtClean="0">
                <a:solidFill>
                  <a:schemeClr val="tx1">
                    <a:lumMod val="85000"/>
                  </a:schemeClr>
                </a:solidFill>
              </a:rPr>
              <a:t>…existing vested benefits preserved</a:t>
            </a:r>
            <a:endParaRPr lang="en-US" sz="3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outerShdw blurRad="114300" dist="381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Unification = Efficiencies</a:t>
            </a:r>
            <a:endParaRPr lang="en-US" sz="5400" dirty="0">
              <a:solidFill>
                <a:srgbClr val="FFFF00"/>
              </a:solidFill>
              <a:effectLst>
                <a:outerShdw blurRad="114300" dist="381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Consolidate 911 dispatch</a:t>
            </a:r>
          </a:p>
          <a:p>
            <a:pPr algn="ctr">
              <a:buNone/>
            </a:pPr>
            <a:endParaRPr lang="en-US" sz="2400" b="1" dirty="0" smtClean="0">
              <a:effectLst>
                <a:outerShdw blurRad="50800" dist="508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  <a:p>
            <a:pPr algn="ctr">
              <a:buNone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Reduce paramedic overstaffing</a:t>
            </a:r>
          </a:p>
          <a:p>
            <a:pPr algn="ctr">
              <a:buNone/>
            </a:pPr>
            <a:endParaRPr lang="en-US" sz="2400" b="1" dirty="0" smtClean="0">
              <a:effectLst>
                <a:outerShdw blurRad="50800" dist="508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Dispatch protocol = most appropriate unit</a:t>
            </a:r>
          </a:p>
          <a:p>
            <a:pPr algn="ctr">
              <a:buNone/>
            </a:pPr>
            <a:endParaRPr lang="en-US" sz="2400" b="1" dirty="0" smtClean="0">
              <a:effectLst>
                <a:outerShdw blurRad="50800" dist="508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  <a:p>
            <a:pPr algn="ctr">
              <a:buNone/>
            </a:pPr>
            <a:r>
              <a:rPr lang="en-US" sz="3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Countywide EVAC &amp; Fire/Rescue                      merger should occur</a:t>
            </a:r>
            <a:endParaRPr lang="en-US" sz="39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Fire/Rescue transport is 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114300" dist="50800" dir="2700000" algn="tl" rotWithShape="0">
                    <a:schemeClr val="tx1"/>
                  </a:outerShdw>
                </a:effectLst>
                <a:latin typeface="Book Antiqua"/>
                <a:cs typeface="Book Antiqua"/>
              </a:rPr>
              <a:t>NOT</a:t>
            </a:r>
            <a:r>
              <a:rPr lang="en-US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 cost effective without unification</a:t>
            </a:r>
            <a:endParaRPr lang="en-US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70916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Boundaries create inefficiencies</a:t>
            </a:r>
          </a:p>
          <a:p>
            <a:pPr>
              <a:buNone/>
            </a:pPr>
            <a:endParaRPr lang="en-US" sz="16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Only EVAC staffing model is based on flexible demand</a:t>
            </a:r>
          </a:p>
          <a:p>
            <a:pPr>
              <a:buNone/>
            </a:pPr>
            <a:endParaRPr lang="en-US" sz="16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Fire/Rescue staffing  based on constant highest level demand model</a:t>
            </a:r>
          </a:p>
          <a:p>
            <a:pPr>
              <a:buNone/>
            </a:pPr>
            <a:endParaRPr lang="en-US" sz="1600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EVAC can locate units based on seasonal demand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Other elements of this study</a:t>
            </a:r>
            <a:endParaRPr lang="en-US" sz="4800" dirty="0">
              <a:solidFill>
                <a:srgbClr val="FFFF00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Although a single county-wide DEPENDENT district is recommended….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	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Single INDEPENDENT district is summarized in the report but is less cost effective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	- 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Possible multiple regional districts are discussed as a less cost effective strategy to deal with historical parochialism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Other elements of this study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709160"/>
          </a:xfrm>
        </p:spPr>
        <p:txBody>
          <a:bodyPr/>
          <a:lstStyle/>
          <a:p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Florida statute authority for merger options are reviewed        in legal memorandum</a:t>
            </a:r>
          </a:p>
          <a:p>
            <a:endParaRPr lang="en-US" dirty="0" smtClean="0"/>
          </a:p>
          <a:p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The study includes                                                23 specific recommendations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Key recommendations</a:t>
            </a:r>
            <a:endParaRPr lang="en-US" sz="6000" dirty="0">
              <a:solidFill>
                <a:srgbClr val="FFFF00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Merge all municipal fire/rescue departments with Volusia County as a DEPENDENT fire district</a:t>
            </a:r>
          </a:p>
          <a:p>
            <a:endParaRPr lang="en-US" sz="2600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Merge all 911 dispatch resources under   Volusia County Sheriff’s Office</a:t>
            </a:r>
          </a:p>
          <a:p>
            <a:endParaRPr lang="en-US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Close 2 fire/rescue stations (#23 and #31)</a:t>
            </a:r>
          </a:p>
          <a:p>
            <a:endParaRPr lang="en-US" b="1" dirty="0" smtClean="0"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Relocate 2 stations (#33 and #68)</a:t>
            </a:r>
            <a:endParaRPr lang="en-US" b="1" dirty="0">
              <a:solidFill>
                <a:schemeClr val="tx1">
                  <a:lumMod val="85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Key recommendations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9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Create a protocol where fire departments whose first responder vehicles have transport capability could transport patients under specific conditions approved by medical director</a:t>
            </a:r>
            <a:endParaRPr lang="en-US" sz="39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100" dirty="0" smtClean="0">
                <a:solidFill>
                  <a:srgbClr val="CCFFCC"/>
                </a:solidFill>
                <a:effectLst>
                  <a:outerShdw blurRad="114300" dist="50800" dir="2700000" algn="tl" rotWithShape="0">
                    <a:srgbClr val="000000"/>
                  </a:outerShdw>
                </a:effectLst>
                <a:latin typeface="Copperplate Gothic Bold"/>
                <a:cs typeface="Copperplate Gothic Bold"/>
              </a:rPr>
              <a:t>Overall Conclusion</a:t>
            </a:r>
            <a:endParaRPr lang="en-US" sz="5100" dirty="0">
              <a:solidFill>
                <a:srgbClr val="CCFFCC"/>
              </a:solidFill>
              <a:effectLst>
                <a:outerShdw blurRad="114300" dist="50800" dir="2700000" algn="tl" rotWithShape="0">
                  <a:srgbClr val="000000"/>
                </a:outerShdw>
              </a:effectLst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The citizens of Volusia County could benefit from equal or better fire/rescue EMS services while reducing taxpayer costs by unifying these services into a single county-wide organization under a DEPENDENT district.</a:t>
            </a:r>
            <a:endParaRPr lang="en-US" sz="3600" dirty="0">
              <a:solidFill>
                <a:srgbClr val="FFFF00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3678702"/>
          </a:xfrm>
        </p:spPr>
        <p:txBody>
          <a:bodyPr>
            <a:normAutofit fontScale="90000"/>
          </a:bodyPr>
          <a:lstStyle/>
          <a:p>
            <a: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  <a:t>COUNTYWIDE </a:t>
            </a:r>
            <a:b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</a:br>
            <a:r>
              <a:rPr lang="en-US" sz="5200" dirty="0" smtClean="0">
                <a:solidFill>
                  <a:schemeClr val="tx1">
                    <a:lumMod val="95000"/>
                  </a:schemeClr>
                </a:solidFill>
                <a:effectLst>
                  <a:outerShdw blurRad="203200" dist="63500" dir="2700000" algn="tl" rotWithShape="0">
                    <a:schemeClr val="bg1">
                      <a:alpha val="95000"/>
                    </a:schemeClr>
                  </a:outerShdw>
                </a:effectLst>
                <a:latin typeface="Book Antiqua"/>
                <a:cs typeface="Book Antiqua"/>
              </a:rPr>
              <a:t>FIRE &amp; RESCUE SERVICES STUDY</a:t>
            </a:r>
            <a:r>
              <a:rPr lang="en-US" sz="5200" dirty="0" smtClean="0">
                <a:solidFill>
                  <a:schemeClr val="bg1"/>
                </a:solidFill>
              </a:rPr>
              <a:t/>
            </a:r>
            <a:br>
              <a:rPr lang="en-US" sz="5200" dirty="0" smtClean="0">
                <a:solidFill>
                  <a:schemeClr val="bg1"/>
                </a:solidFill>
              </a:rPr>
            </a:br>
            <a:r>
              <a:rPr lang="en-US" sz="9200" dirty="0" smtClean="0">
                <a:solidFill>
                  <a:schemeClr val="bg1"/>
                </a:solidFill>
              </a:rPr>
              <a:t> </a:t>
            </a:r>
            <a:endParaRPr lang="en-US" sz="9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0772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COMMISSIONED BY: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br">
                    <a:srgbClr val="000000"/>
                  </a:outerShdw>
                </a:effectLst>
              </a:rPr>
              <a:t>The Civic League of the Halifax Area</a:t>
            </a:r>
          </a:p>
          <a:p>
            <a:pPr>
              <a:buFontTx/>
              <a:buChar char="-"/>
            </a:pPr>
            <a:endParaRPr lang="en-US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For a copy of this presentation and the full report</a:t>
            </a:r>
          </a:p>
          <a:p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go to:</a:t>
            </a:r>
          </a:p>
          <a:p>
            <a:r>
              <a:rPr lang="en-US" sz="3600" dirty="0" smtClean="0">
                <a:solidFill>
                  <a:srgbClr val="00B0F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hlinkClick r:id="rId2"/>
              </a:rPr>
              <a:t>www.CivicLeagueHalifaxArea.org</a:t>
            </a:r>
            <a:endParaRPr lang="en-US" sz="3600" dirty="0" smtClean="0">
              <a:solidFill>
                <a:srgbClr val="00B0F0"/>
              </a:solidFill>
              <a:effectLst>
                <a:outerShdw blurRad="50800" dist="38100" dir="2700000" algn="br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 smtClean="0">
                <a:solidFill>
                  <a:srgbClr val="FFFF00"/>
                </a:solidFill>
                <a:latin typeface="Book Antiqua"/>
                <a:cs typeface="Book Antiqua"/>
              </a:rPr>
              <a:t>Glossary</a:t>
            </a:r>
            <a:endParaRPr lang="en-US" sz="6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Dependent District:  Can function under existing    			       County government.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Independent District:  Requires legislative action  				and the formation of            				a new governing body.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BFF944"/>
                </a:solidFill>
                <a:latin typeface="Book Antiqua"/>
                <a:cs typeface="Book Antiqua"/>
              </a:rPr>
              <a:t>About the study…</a:t>
            </a:r>
            <a:endParaRPr lang="en-US" sz="5400" dirty="0">
              <a:solidFill>
                <a:srgbClr val="BFF944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TriData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national fire/rescue authority                        that knows Volusia County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3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All Fire/Rescue Department profiles in the study include</a:t>
            </a:r>
            <a:r>
              <a:rPr lang="en-US" sz="2200" dirty="0" smtClean="0"/>
              <a:t>:    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…population served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…square miles served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…number of fire stations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…number and type of personnel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…data from operating budget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EMS issues relevant to fire/rescue and EVAC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 smtClean="0">
                <a:solidFill>
                  <a:srgbClr val="FFFF00"/>
                </a:solidFill>
                <a:latin typeface="Book Antiqua"/>
                <a:cs typeface="Book Antiqua"/>
              </a:rPr>
              <a:t>About the service area</a:t>
            </a:r>
            <a:endParaRPr lang="en-US" sz="59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Volusia County has 502,000 residents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16 municipalities + unincorporated areas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59 fire stations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740 rescue “positions”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 smtClean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/>
                  </a:outerShdw>
                </a:effectLst>
                <a:latin typeface="Book Antiqua"/>
                <a:cs typeface="Book Antiqua"/>
              </a:rPr>
              <a:t>Re</a:t>
            </a:r>
            <a:endParaRPr lang="en-US" sz="61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Response</a:t>
            </a:r>
          </a:p>
          <a:p>
            <a:pPr>
              <a:buNone/>
            </a:pPr>
            <a:r>
              <a:rPr lang="en-US" sz="5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Bernard MT Condensed"/>
                <a:cs typeface="Bernard MT Condensed"/>
              </a:rPr>
              <a:t>       Time</a:t>
            </a:r>
            <a:endParaRPr lang="en-US" sz="5800" dirty="0">
              <a:solidFill>
                <a:srgbClr val="FFFF00"/>
              </a:solidFill>
              <a:effectLst>
                <a:outerShdw blurRad="50800" dist="38100" dir="2700000">
                  <a:srgbClr val="000000"/>
                </a:outerShdw>
              </a:effectLst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571" y="440170"/>
            <a:ext cx="5162429" cy="5869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267200" y="729960"/>
            <a:ext cx="2133600" cy="94644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smtClean="0">
                <a:solidFill>
                  <a:schemeClr val="tx1"/>
                </a:solidFill>
              </a:rPr>
              <a:t>Min. Response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800" b="1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17178" y="5133771"/>
            <a:ext cx="2683622" cy="11146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8 </a:t>
            </a:r>
            <a:r>
              <a:rPr lang="en-US" sz="2400" b="1" dirty="0" smtClean="0">
                <a:solidFill>
                  <a:schemeClr val="tx1"/>
                </a:solidFill>
              </a:rPr>
              <a:t>Min. Response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800" b="1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 smtClean="0">
                <a:solidFill>
                  <a:srgbClr val="FFFF00"/>
                </a:solidFill>
                <a:latin typeface="Book Antiqua"/>
                <a:cs typeface="Book Antiqua"/>
              </a:rPr>
              <a:t>Population since 2002</a:t>
            </a:r>
            <a:endParaRPr lang="en-US" sz="62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+ </a:t>
            </a:r>
            <a:r>
              <a:rPr 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8%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Updated January 19,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798</TotalTime>
  <Words>1412</Words>
  <Application>Microsoft Office PowerPoint</Application>
  <PresentationFormat>On-screen Show (4:3)</PresentationFormat>
  <Paragraphs>409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COUNTYWIDE  FIRE &amp; RESCUE SERVICES STUDY  </vt:lpstr>
      <vt:lpstr>Why this study?</vt:lpstr>
      <vt:lpstr>Why this study?</vt:lpstr>
      <vt:lpstr>Glossary</vt:lpstr>
      <vt:lpstr>Glossary</vt:lpstr>
      <vt:lpstr>About the study…</vt:lpstr>
      <vt:lpstr>About the service area</vt:lpstr>
      <vt:lpstr>Re</vt:lpstr>
      <vt:lpstr>Population since 2002</vt:lpstr>
      <vt:lpstr>Cost of service since 2002</vt:lpstr>
      <vt:lpstr>Then….now….</vt:lpstr>
      <vt:lpstr>.......and in the future</vt:lpstr>
      <vt:lpstr>Welcome to the 21st Century</vt:lpstr>
      <vt:lpstr>…and by the numbers</vt:lpstr>
      <vt:lpstr>Emergency Medical Services</vt:lpstr>
      <vt:lpstr>Emergency Medical Services</vt:lpstr>
      <vt:lpstr>DeLand EMS Model</vt:lpstr>
      <vt:lpstr>Incident DEMAND vs. Staff SUPPLY</vt:lpstr>
      <vt:lpstr>EMS costs of 24/7 vigilance</vt:lpstr>
      <vt:lpstr>EMS costs of 24/7 vigilance</vt:lpstr>
      <vt:lpstr>Taxpayer contribution to pensions</vt:lpstr>
      <vt:lpstr>Taxpayer contribution to pensions</vt:lpstr>
      <vt:lpstr>Unfunded Liability</vt:lpstr>
      <vt:lpstr>Unfunded Liability</vt:lpstr>
      <vt:lpstr>Times Have Changed</vt:lpstr>
      <vt:lpstr>In The 21st Century</vt:lpstr>
      <vt:lpstr>Unfunded Liability The Perfect Storm</vt:lpstr>
      <vt:lpstr>Unfunded Liability</vt:lpstr>
      <vt:lpstr>Unfunded Liability</vt:lpstr>
      <vt:lpstr>Unfunded Liability</vt:lpstr>
      <vt:lpstr>Fire/Rescue Pension Costs</vt:lpstr>
      <vt:lpstr>Fragmented System Consequences</vt:lpstr>
      <vt:lpstr>Fragmented System Consequences</vt:lpstr>
      <vt:lpstr>Fragmented System Consequences</vt:lpstr>
      <vt:lpstr>Fire/Rescue Cost Variations</vt:lpstr>
      <vt:lpstr>Fire/Rescue Staff Cost Comparisons</vt:lpstr>
      <vt:lpstr>Fire stations are not optimally located due to juristictional boundaries</vt:lpstr>
      <vt:lpstr>Unification saves MILLION$</vt:lpstr>
      <vt:lpstr>Unification saves MILLION$</vt:lpstr>
      <vt:lpstr>Unification saves MILLION$</vt:lpstr>
      <vt:lpstr>Unification = Efficiencies</vt:lpstr>
      <vt:lpstr>Fire/Rescue transport is NOT cost effective without unification</vt:lpstr>
      <vt:lpstr>Other elements of this study</vt:lpstr>
      <vt:lpstr>Other elements of this study</vt:lpstr>
      <vt:lpstr>Key recommendations</vt:lpstr>
      <vt:lpstr>Key recommendations</vt:lpstr>
      <vt:lpstr>Overall Conclusion</vt:lpstr>
      <vt:lpstr>COUNTYWIDE  FIRE &amp; RESCUE SERVICES STUDY  </vt:lpstr>
    </vt:vector>
  </TitlesOfParts>
  <Company>Michael J. Jiloty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Michael Jiloty</dc:creator>
  <cp:lastModifiedBy>Bob Williams</cp:lastModifiedBy>
  <cp:revision>153</cp:revision>
  <dcterms:created xsi:type="dcterms:W3CDTF">2010-08-31T00:15:48Z</dcterms:created>
  <dcterms:modified xsi:type="dcterms:W3CDTF">2011-01-19T22:39:42Z</dcterms:modified>
</cp:coreProperties>
</file>